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7" r:id="rId3"/>
    <p:sldId id="258" r:id="rId4"/>
    <p:sldId id="259" r:id="rId5"/>
    <p:sldId id="260" r:id="rId6"/>
    <p:sldId id="261" r:id="rId7"/>
    <p:sldId id="264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4671" autoAdjust="0"/>
  </p:normalViewPr>
  <p:slideViewPr>
    <p:cSldViewPr>
      <p:cViewPr>
        <p:scale>
          <a:sx n="50" d="100"/>
          <a:sy n="50" d="100"/>
        </p:scale>
        <p:origin x="-1842" y="-4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303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3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238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6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072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745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512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423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988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021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548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A05FF-F6B6-497C-9D58-9647BB192457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881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381000" y="76200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00B050"/>
                </a:solidFill>
              </a:rPr>
              <a:t>Me llamo ________ clase 701</a:t>
            </a:r>
            <a:br>
              <a:rPr lang="en-US" smtClean="0">
                <a:solidFill>
                  <a:srgbClr val="00B050"/>
                </a:solidFill>
              </a:rPr>
            </a:br>
            <a:r>
              <a:rPr lang="en-US" smtClean="0">
                <a:solidFill>
                  <a:srgbClr val="00B050"/>
                </a:solidFill>
              </a:rPr>
              <a:t>La fecha es el 11 de mayo del 2018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4"/>
          <p:cNvSpPr txBox="1">
            <a:spLocks/>
          </p:cNvSpPr>
          <p:nvPr/>
        </p:nvSpPr>
        <p:spPr>
          <a:xfrm>
            <a:off x="76200" y="1447800"/>
            <a:ext cx="8991600" cy="52578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mtClean="0">
                <a:solidFill>
                  <a:srgbClr val="FF0000"/>
                </a:solidFill>
              </a:rPr>
              <a:t>Proposito # 62: </a:t>
            </a:r>
            <a:r>
              <a:rPr lang="en-US" smtClean="0"/>
              <a:t>¿Como estan hoy?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i="1" smtClean="0">
                <a:solidFill>
                  <a:srgbClr val="7030A0"/>
                </a:solidFill>
              </a:rPr>
              <a:t>L.O.- to learn vocabulary of well-being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mtClean="0">
                <a:solidFill>
                  <a:srgbClr val="FF0000"/>
                </a:solidFill>
              </a:rPr>
              <a:t>Actividad Inicial:</a:t>
            </a:r>
          </a:p>
          <a:p>
            <a:r>
              <a:rPr lang="en-US" smtClean="0"/>
              <a:t>Copia y re-escribe usando </a:t>
            </a:r>
            <a:r>
              <a:rPr lang="en-US" b="1" smtClean="0"/>
              <a:t>nosotros</a:t>
            </a:r>
            <a:r>
              <a:rPr lang="en-US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Yo no pierdo.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Ustedes empiezan a jugar.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Tú prefieres regresar a casa.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Él quiere navegar la red.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7894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El </a:t>
            </a:r>
            <a:r>
              <a:rPr lang="en-US" dirty="0" err="1" smtClean="0">
                <a:solidFill>
                  <a:srgbClr val="FF0000"/>
                </a:solidFill>
              </a:rPr>
              <a:t>prefijo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“auto-”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El prefijo “auto-” es igual a “</a:t>
            </a:r>
            <a:r>
              <a:rPr lang="es-ES_tradnl" dirty="0" err="1" smtClean="0"/>
              <a:t>self</a:t>
            </a:r>
            <a:r>
              <a:rPr lang="es-ES_tradnl" dirty="0" smtClean="0"/>
              <a:t>-” en ingles.</a:t>
            </a:r>
          </a:p>
          <a:p>
            <a:pPr marL="0" indent="0">
              <a:buNone/>
            </a:pPr>
            <a:r>
              <a:rPr lang="es-ES_tradnl" i="1" dirty="0" smtClean="0"/>
              <a:t>	Por ejemplo:</a:t>
            </a:r>
          </a:p>
          <a:p>
            <a:pPr lvl="1"/>
            <a:r>
              <a:rPr lang="es-ES_tradnl" i="1" u="sng" dirty="0" smtClean="0"/>
              <a:t>Auto</a:t>
            </a:r>
            <a:r>
              <a:rPr lang="es-ES_tradnl" i="1" dirty="0" smtClean="0"/>
              <a:t>estima</a:t>
            </a:r>
          </a:p>
          <a:p>
            <a:pPr lvl="1"/>
            <a:r>
              <a:rPr lang="es-ES_tradnl" i="1" u="sng" dirty="0" smtClean="0"/>
              <a:t>Autodisciplina</a:t>
            </a:r>
            <a:endParaRPr lang="es-ES_tradnl" i="1" dirty="0" smtClean="0"/>
          </a:p>
          <a:p>
            <a:pPr lvl="1"/>
            <a:r>
              <a:rPr lang="es-ES_tradnl" i="1" u="sng" dirty="0" smtClean="0"/>
              <a:t>Auto</a:t>
            </a:r>
            <a:r>
              <a:rPr lang="es-ES_tradnl" i="1" dirty="0" smtClean="0"/>
              <a:t>servicio</a:t>
            </a:r>
          </a:p>
          <a:p>
            <a:pPr lvl="1"/>
            <a:r>
              <a:rPr lang="es-ES_tradnl" i="1" u="sng" dirty="0" smtClean="0"/>
              <a:t>Auto</a:t>
            </a:r>
            <a:r>
              <a:rPr lang="es-ES_tradnl" i="1" dirty="0" smtClean="0"/>
              <a:t>suficiente</a:t>
            </a:r>
            <a:endParaRPr lang="es-ES_tradnl" i="1" u="sng" dirty="0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267200" y="2760316"/>
            <a:ext cx="19050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u="sng" dirty="0" err="1" smtClean="0">
                <a:solidFill>
                  <a:srgbClr val="0070C0"/>
                </a:solidFill>
                <a:latin typeface="Verdana" pitchFamily="34" charset="0"/>
              </a:rPr>
              <a:t>Self-</a:t>
            </a:r>
            <a:r>
              <a:rPr lang="es-ES_tradnl" altLang="en-US" sz="2000" b="1" dirty="0" err="1" smtClean="0">
                <a:solidFill>
                  <a:srgbClr val="0070C0"/>
                </a:solidFill>
                <a:latin typeface="Verdana" pitchFamily="34" charset="0"/>
              </a:rPr>
              <a:t>esteem</a:t>
            </a:r>
            <a:endParaRPr lang="es-ES_tradnl" altLang="en-US" sz="2000" b="1" u="sng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4267200" y="3222885"/>
            <a:ext cx="25908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u="sng" dirty="0" err="1" smtClean="0">
                <a:solidFill>
                  <a:srgbClr val="0070C0"/>
                </a:solidFill>
                <a:latin typeface="Verdana" pitchFamily="34" charset="0"/>
              </a:rPr>
              <a:t>Self</a:t>
            </a:r>
            <a:r>
              <a:rPr lang="es-ES_tradnl" altLang="en-US" sz="2000" b="1" u="sng" dirty="0" smtClean="0">
                <a:solidFill>
                  <a:srgbClr val="0070C0"/>
                </a:solidFill>
                <a:latin typeface="Verdana" pitchFamily="34" charset="0"/>
              </a:rPr>
              <a:t>-</a:t>
            </a:r>
            <a:r>
              <a:rPr lang="es-ES_tradnl" altLang="en-US" sz="2000" b="1" dirty="0" smtClean="0">
                <a:solidFill>
                  <a:srgbClr val="0070C0"/>
                </a:solidFill>
                <a:latin typeface="Verdana" pitchFamily="34" charset="0"/>
              </a:rPr>
              <a:t>discipline </a:t>
            </a:r>
            <a:endParaRPr lang="es-ES_tradnl" altLang="en-US" sz="2000" b="1" u="sng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267200" y="3714690"/>
            <a:ext cx="19050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u="sng" dirty="0" smtClean="0">
                <a:solidFill>
                  <a:srgbClr val="0070C0"/>
                </a:solidFill>
                <a:latin typeface="Verdana" pitchFamily="34" charset="0"/>
              </a:rPr>
              <a:t>Self-</a:t>
            </a:r>
            <a:r>
              <a:rPr lang="es-ES_tradnl" altLang="en-US" sz="2000" b="1" dirty="0" smtClean="0">
                <a:solidFill>
                  <a:srgbClr val="0070C0"/>
                </a:solidFill>
                <a:latin typeface="Verdana" pitchFamily="34" charset="0"/>
              </a:rPr>
              <a:t>service</a:t>
            </a:r>
            <a:endParaRPr lang="es-ES_tradnl" altLang="en-US" sz="2000" b="1" u="sng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267200" y="4248090"/>
            <a:ext cx="28194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u="sng" dirty="0" smtClean="0">
                <a:solidFill>
                  <a:srgbClr val="0070C0"/>
                </a:solidFill>
                <a:latin typeface="Verdana" pitchFamily="34" charset="0"/>
              </a:rPr>
              <a:t>Self-</a:t>
            </a:r>
            <a:r>
              <a:rPr lang="en-US" altLang="en-US" sz="2000" b="1" dirty="0" smtClean="0">
                <a:solidFill>
                  <a:srgbClr val="0070C0"/>
                </a:solidFill>
                <a:latin typeface="Verdana" pitchFamily="34" charset="0"/>
              </a:rPr>
              <a:t>sufficient</a:t>
            </a:r>
            <a:endParaRPr lang="en-US" altLang="en-US" sz="2000" b="1" u="sng" dirty="0">
              <a:solidFill>
                <a:srgbClr val="0070C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02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05800" cy="5410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TEXTO: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2</a:t>
            </a:r>
            <a:r>
              <a:rPr lang="en-US" dirty="0" smtClean="0"/>
              <a:t> p. 198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3</a:t>
            </a:r>
            <a:r>
              <a:rPr lang="en-US" dirty="0" smtClean="0"/>
              <a:t> p. 198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Rompecabezas</a:t>
            </a:r>
            <a:r>
              <a:rPr lang="en-US" dirty="0" smtClean="0"/>
              <a:t> p. 198 </a:t>
            </a:r>
            <a:r>
              <a:rPr lang="en-US" i="1" dirty="0" smtClean="0"/>
              <a:t>(you may use the same letter more than once in a word and the words must be at least 5 letters long; there are eight words)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WORKBOOK: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6.3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95300" y="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63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23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19" t="2042" r="16637" b="612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7162800" y="5257800"/>
            <a:ext cx="9144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267200" y="5562600"/>
            <a:ext cx="3048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76800" y="5257800"/>
            <a:ext cx="5334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0" y="4168914"/>
            <a:ext cx="2057400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Contento/a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Alegre</a:t>
            </a:r>
            <a:endParaRPr lang="es-ES_tradnl" altLang="en-US" b="1" dirty="0">
              <a:latin typeface="Verdana" pitchFamily="34" charset="0"/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419100" y="4800600"/>
            <a:ext cx="12573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Happy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1752600" y="4446657"/>
            <a:ext cx="2057400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Triste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Deprimida/o</a:t>
            </a:r>
            <a:endParaRPr lang="es-ES_tradnl" altLang="en-US" b="1" dirty="0">
              <a:latin typeface="Verdana" pitchFamily="34" charset="0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1905000" y="5055513"/>
            <a:ext cx="1905000" cy="7694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Sad</a:t>
            </a:r>
            <a:endParaRPr lang="es-ES_tradnl" altLang="en-US" sz="2200" b="1" dirty="0" smtClean="0">
              <a:solidFill>
                <a:srgbClr val="0000FF"/>
              </a:solidFill>
              <a:latin typeface="Verdana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Depressed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5143500" y="4648200"/>
            <a:ext cx="0" cy="367843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3657600" y="4038600"/>
            <a:ext cx="3086100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solidFill>
                  <a:srgbClr val="00B050"/>
                </a:solidFill>
                <a:latin typeface="Verdana" pitchFamily="34" charset="0"/>
              </a:rPr>
              <a:t>Estar </a:t>
            </a:r>
            <a:r>
              <a:rPr lang="es-ES_tradnl" altLang="en-US" i="1" dirty="0">
                <a:solidFill>
                  <a:srgbClr val="00B050"/>
                </a:solidFill>
                <a:latin typeface="Verdana" pitchFamily="34" charset="0"/>
              </a:rPr>
              <a:t>-</a:t>
            </a:r>
            <a:r>
              <a:rPr lang="es-ES_tradnl" altLang="en-US" i="1" dirty="0" smtClean="0">
                <a:solidFill>
                  <a:srgbClr val="00B050"/>
                </a:solidFill>
                <a:latin typeface="Verdana" pitchFamily="34" charset="0"/>
              </a:rPr>
              <a:t>to be  (</a:t>
            </a:r>
            <a:r>
              <a:rPr lang="es-ES_tradnl" altLang="en-US" i="1" dirty="0" err="1" smtClean="0">
                <a:solidFill>
                  <a:srgbClr val="00B050"/>
                </a:solidFill>
                <a:latin typeface="Verdana" pitchFamily="34" charset="0"/>
              </a:rPr>
              <a:t>felling</a:t>
            </a:r>
            <a:r>
              <a:rPr lang="es-ES_tradnl" altLang="en-US" i="1" dirty="0" smtClean="0">
                <a:solidFill>
                  <a:srgbClr val="00B050"/>
                </a:solidFill>
                <a:latin typeface="Verdana" pitchFamily="34" charset="0"/>
              </a:rPr>
              <a:t>/</a:t>
            </a:r>
            <a:r>
              <a:rPr lang="es-ES_tradnl" altLang="en-US" i="1" dirty="0" err="1" smtClean="0">
                <a:solidFill>
                  <a:srgbClr val="00B050"/>
                </a:solidFill>
                <a:latin typeface="Verdana" pitchFamily="34" charset="0"/>
              </a:rPr>
              <a:t>location</a:t>
            </a:r>
            <a:r>
              <a:rPr lang="es-ES_tradnl" altLang="en-US" i="1" dirty="0" smtClean="0">
                <a:solidFill>
                  <a:srgbClr val="00B050"/>
                </a:solidFill>
                <a:latin typeface="Verdana" pitchFamily="34" charset="0"/>
              </a:rPr>
              <a:t>)</a:t>
            </a:r>
            <a:endParaRPr lang="es-ES_tradnl" altLang="en-US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934200" y="4114800"/>
            <a:ext cx="2057400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solidFill>
                  <a:srgbClr val="FF0000"/>
                </a:solidFill>
                <a:latin typeface="Verdana" pitchFamily="34" charset="0"/>
              </a:rPr>
              <a:t>Acabar de</a:t>
            </a:r>
            <a:r>
              <a:rPr lang="es-ES_tradnl" altLang="en-US" dirty="0" smtClean="0">
                <a:solidFill>
                  <a:srgbClr val="FF0000"/>
                </a:solidFill>
                <a:latin typeface="Verdana" pitchFamily="34" charset="0"/>
              </a:rPr>
              <a:t> –to </a:t>
            </a:r>
            <a:r>
              <a:rPr lang="es-ES_tradnl" altLang="en-US" dirty="0" err="1" smtClean="0">
                <a:solidFill>
                  <a:srgbClr val="FF0000"/>
                </a:solidFill>
                <a:latin typeface="Verdana" pitchFamily="34" charset="0"/>
              </a:rPr>
              <a:t>just</a:t>
            </a:r>
            <a:r>
              <a:rPr lang="es-ES_tradnl" altLang="en-US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es-ES_tradnl" altLang="en-US" dirty="0" err="1" smtClean="0">
                <a:solidFill>
                  <a:srgbClr val="FF0000"/>
                </a:solidFill>
                <a:latin typeface="Verdana" pitchFamily="34" charset="0"/>
              </a:rPr>
              <a:t>have</a:t>
            </a:r>
            <a:r>
              <a:rPr lang="es-ES_tradnl" altLang="en-US" dirty="0" smtClean="0">
                <a:solidFill>
                  <a:srgbClr val="FF0000"/>
                </a:solidFill>
                <a:latin typeface="Verdana" pitchFamily="34" charset="0"/>
              </a:rPr>
              <a:t>…</a:t>
            </a:r>
            <a:endParaRPr lang="es-ES_tradnl" altLang="en-US" b="1" dirty="0">
              <a:solidFill>
                <a:srgbClr val="FF0000"/>
              </a:solidFill>
              <a:latin typeface="Verdana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8077200" y="4724401"/>
            <a:ext cx="152400" cy="33111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363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66" t="1592" r="19462" b="8654"/>
          <a:stretch/>
        </p:blipFill>
        <p:spPr bwMode="auto">
          <a:xfrm>
            <a:off x="0" y="-304800"/>
            <a:ext cx="9144000" cy="7112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-76200" y="4572000"/>
            <a:ext cx="22860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De buen humor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981200" y="3962400"/>
            <a:ext cx="20574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De mal humor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52400" y="4876800"/>
            <a:ext cx="1905000" cy="70788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In a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good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mood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133600" y="4321314"/>
            <a:ext cx="1905000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In a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bad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mood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5257800" y="4953000"/>
            <a:ext cx="1535907" cy="1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553200" y="4953000"/>
            <a:ext cx="914400" cy="180945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7239000" y="4952998"/>
            <a:ext cx="914400" cy="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8153400" y="4568280"/>
            <a:ext cx="228600" cy="38472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483893" y="5943600"/>
            <a:ext cx="1383507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4202907" y="5943600"/>
            <a:ext cx="445293" cy="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4038600" y="6781800"/>
            <a:ext cx="3657600" cy="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7467600" y="4933890"/>
            <a:ext cx="1905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B050"/>
                </a:solidFill>
                <a:latin typeface="Verdana" pitchFamily="34" charset="0"/>
              </a:rPr>
              <a:t>a</a:t>
            </a:r>
            <a:r>
              <a:rPr lang="es-ES_tradnl" altLang="en-US" sz="2000" b="1" dirty="0" smtClean="0">
                <a:solidFill>
                  <a:srgbClr val="00B050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B050"/>
                </a:solidFill>
                <a:latin typeface="Verdana" pitchFamily="34" charset="0"/>
              </a:rPr>
              <a:t>smile</a:t>
            </a:r>
            <a:endParaRPr lang="es-ES_tradnl" altLang="en-US" sz="20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32" name="Text Box 6"/>
          <p:cNvSpPr txBox="1">
            <a:spLocks noChangeArrowheads="1"/>
          </p:cNvSpPr>
          <p:nvPr/>
        </p:nvSpPr>
        <p:spPr bwMode="auto">
          <a:xfrm>
            <a:off x="8382000" y="4016514"/>
            <a:ext cx="1905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FF0000"/>
                </a:solidFill>
                <a:latin typeface="Verdana" pitchFamily="34" charset="0"/>
              </a:rPr>
              <a:t>The</a:t>
            </a:r>
            <a:r>
              <a:rPr lang="es-ES_tradnl" altLang="en-US" sz="2000" b="1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FF0000"/>
                </a:solidFill>
                <a:latin typeface="Verdana" pitchFamily="34" charset="0"/>
              </a:rPr>
              <a:t>face</a:t>
            </a:r>
            <a:endParaRPr lang="es-ES_tradnl" altLang="en-US" sz="20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33" name="Text Box 6"/>
          <p:cNvSpPr txBox="1">
            <a:spLocks noChangeArrowheads="1"/>
          </p:cNvSpPr>
          <p:nvPr/>
        </p:nvSpPr>
        <p:spPr bwMode="auto">
          <a:xfrm>
            <a:off x="2590800" y="5715000"/>
            <a:ext cx="1905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>
                <a:solidFill>
                  <a:srgbClr val="0070C0"/>
                </a:solidFill>
                <a:latin typeface="Verdana" pitchFamily="34" charset="0"/>
              </a:rPr>
              <a:t>s</a:t>
            </a:r>
            <a:r>
              <a:rPr lang="es-ES_tradnl" altLang="en-US" sz="2000" b="1" dirty="0" err="1" smtClean="0">
                <a:solidFill>
                  <a:srgbClr val="0070C0"/>
                </a:solidFill>
                <a:latin typeface="Verdana" pitchFamily="34" charset="0"/>
              </a:rPr>
              <a:t>ense</a:t>
            </a:r>
            <a:r>
              <a:rPr lang="es-ES_tradnl" altLang="en-US" sz="2000" b="1" dirty="0" smtClean="0">
                <a:solidFill>
                  <a:srgbClr val="0070C0"/>
                </a:solidFill>
                <a:latin typeface="Verdana" pitchFamily="34" charset="0"/>
              </a:rPr>
              <a:t> of…</a:t>
            </a:r>
            <a:endParaRPr lang="es-ES_tradnl" altLang="en-US" sz="20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34" name="Text Box 6"/>
          <p:cNvSpPr txBox="1">
            <a:spLocks noChangeArrowheads="1"/>
          </p:cNvSpPr>
          <p:nvPr/>
        </p:nvSpPr>
        <p:spPr bwMode="auto">
          <a:xfrm>
            <a:off x="2057400" y="6477000"/>
            <a:ext cx="2209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7030A0"/>
                </a:solidFill>
                <a:latin typeface="Verdana" pitchFamily="34" charset="0"/>
              </a:rPr>
              <a:t>Angry</a:t>
            </a:r>
            <a:r>
              <a:rPr lang="es-ES_tradnl" altLang="en-US" sz="2000" b="1" dirty="0" smtClean="0">
                <a:solidFill>
                  <a:srgbClr val="7030A0"/>
                </a:solidFill>
                <a:latin typeface="Verdana" pitchFamily="34" charset="0"/>
              </a:rPr>
              <a:t>/</a:t>
            </a:r>
            <a:r>
              <a:rPr lang="es-ES_tradnl" altLang="en-US" sz="2000" b="1" dirty="0" err="1" smtClean="0">
                <a:solidFill>
                  <a:srgbClr val="7030A0"/>
                </a:solidFill>
                <a:latin typeface="Verdana" pitchFamily="34" charset="0"/>
              </a:rPr>
              <a:t>upset</a:t>
            </a:r>
            <a:endParaRPr lang="es-ES_tradnl" altLang="en-US" sz="2000" b="1" dirty="0">
              <a:solidFill>
                <a:srgbClr val="7030A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200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30" r="18669" b="12621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0" y="4038600"/>
            <a:ext cx="19050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err="1" smtClean="0">
                <a:latin typeface="Verdana" pitchFamily="34" charset="0"/>
              </a:rPr>
              <a:t>Energetico</a:t>
            </a:r>
            <a:r>
              <a:rPr lang="es-ES_tradnl" altLang="en-US" b="1" dirty="0" smtClean="0">
                <a:latin typeface="Verdana" pitchFamily="34" charset="0"/>
              </a:rPr>
              <a:t>/a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286000" y="3505200"/>
            <a:ext cx="19050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cansado/a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6200" y="4407932"/>
            <a:ext cx="19050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energetic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286000" y="3886200"/>
            <a:ext cx="19050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tired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400800" y="5638798"/>
            <a:ext cx="1077685" cy="2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727371" y="6019802"/>
            <a:ext cx="150222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324600" y="4876800"/>
            <a:ext cx="19050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smtClean="0">
                <a:solidFill>
                  <a:srgbClr val="00B050"/>
                </a:solidFill>
                <a:latin typeface="Verdana" pitchFamily="34" charset="0"/>
              </a:rPr>
              <a:t>full of…</a:t>
            </a:r>
            <a:endParaRPr lang="es-ES_tradnl" altLang="en-US" sz="20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7162800" y="6000690"/>
            <a:ext cx="2057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FF0000"/>
                </a:solidFill>
                <a:latin typeface="Verdana" pitchFamily="34" charset="0"/>
              </a:rPr>
              <a:t>enthusiasum</a:t>
            </a:r>
            <a:endParaRPr lang="es-ES_tradnl" altLang="en-US" sz="2000" b="1" dirty="0">
              <a:solidFill>
                <a:srgbClr val="FF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77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07" t="3847" r="18921" b="9615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676400" y="3316069"/>
            <a:ext cx="1828800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obstinado/a Terco/a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057400" y="5105400"/>
            <a:ext cx="12954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Flexible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5181600" y="6400800"/>
            <a:ext cx="8382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514600" y="3886200"/>
            <a:ext cx="16002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stubborn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057400" y="5486400"/>
            <a:ext cx="19050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flexible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4876800" y="6400800"/>
            <a:ext cx="1905000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FF0000"/>
                </a:solidFill>
                <a:latin typeface="Verdana" pitchFamily="34" charset="0"/>
              </a:rPr>
              <a:t>Guy</a:t>
            </a:r>
            <a:r>
              <a:rPr lang="es-ES_tradnl" altLang="en-US" sz="2000" b="1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es-ES_tradnl" altLang="en-US" sz="2000" i="1" dirty="0" smtClean="0">
                <a:solidFill>
                  <a:srgbClr val="FF0000"/>
                </a:solidFill>
                <a:latin typeface="Verdana" pitchFamily="34" charset="0"/>
              </a:rPr>
              <a:t>(dude)</a:t>
            </a:r>
            <a:endParaRPr lang="es-ES_tradnl" altLang="en-US" sz="2000" b="1" dirty="0">
              <a:solidFill>
                <a:srgbClr val="FF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347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77" t="961" r="19451" b="12500"/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6019800" y="3657600"/>
            <a:ext cx="1502229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6553200" y="4038600"/>
            <a:ext cx="75111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651171" y="4419600"/>
            <a:ext cx="1502229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7304314" y="4038600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553200" y="3742841"/>
            <a:ext cx="0" cy="37195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315200" y="3733800"/>
            <a:ext cx="0" cy="37195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7315200" y="3886200"/>
            <a:ext cx="1105525" cy="51553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6937501" y="4419600"/>
            <a:ext cx="304800" cy="457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7467600" y="3124200"/>
            <a:ext cx="0" cy="5334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6187421" y="2724090"/>
            <a:ext cx="19050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B050"/>
                </a:solidFill>
                <a:latin typeface="Verdana" pitchFamily="34" charset="0"/>
              </a:rPr>
              <a:t>ambitious</a:t>
            </a:r>
            <a:endParaRPr lang="es-ES_tradnl" altLang="en-US" sz="20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7734925" y="4419600"/>
            <a:ext cx="13716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FF0000"/>
                </a:solidFill>
                <a:latin typeface="Verdana" pitchFamily="34" charset="0"/>
              </a:rPr>
              <a:t>success</a:t>
            </a:r>
            <a:endParaRPr lang="es-ES_tradnl" altLang="en-US" sz="20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5867400" y="4688864"/>
            <a:ext cx="1905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70C0"/>
                </a:solidFill>
                <a:latin typeface="Verdana" pitchFamily="34" charset="0"/>
              </a:rPr>
              <a:t>results</a:t>
            </a:r>
            <a:endParaRPr lang="es-ES_tradnl" altLang="en-US" sz="2000" b="1" dirty="0">
              <a:solidFill>
                <a:srgbClr val="0070C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471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Mas </a:t>
            </a:r>
            <a:r>
              <a:rPr lang="en-US" dirty="0" err="1" smtClean="0">
                <a:solidFill>
                  <a:srgbClr val="FF0000"/>
                </a:solidFill>
              </a:rPr>
              <a:t>vocabulario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534400" cy="5715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Calmado</a:t>
            </a:r>
            <a:r>
              <a:rPr lang="en-US" dirty="0" smtClean="0"/>
              <a:t>/a</a:t>
            </a:r>
          </a:p>
          <a:p>
            <a:r>
              <a:rPr lang="en-US" dirty="0" err="1" smtClean="0"/>
              <a:t>Tranquilo</a:t>
            </a:r>
            <a:r>
              <a:rPr lang="en-US" dirty="0" smtClean="0"/>
              <a:t>/a</a:t>
            </a:r>
          </a:p>
          <a:p>
            <a:r>
              <a:rPr lang="en-US" dirty="0" err="1" smtClean="0"/>
              <a:t>Nervioso</a:t>
            </a:r>
            <a:r>
              <a:rPr lang="en-US" dirty="0" smtClean="0"/>
              <a:t>/a</a:t>
            </a:r>
          </a:p>
          <a:p>
            <a:r>
              <a:rPr lang="en-US" dirty="0" err="1" smtClean="0"/>
              <a:t>Dinamico</a:t>
            </a:r>
            <a:r>
              <a:rPr lang="en-US" dirty="0" smtClean="0"/>
              <a:t>/a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TEXTBOOK:</a:t>
            </a:r>
          </a:p>
          <a:p>
            <a:pPr lvl="1"/>
            <a:r>
              <a:rPr lang="en-US" dirty="0" err="1"/>
              <a:t>Copia</a:t>
            </a:r>
            <a:r>
              <a:rPr lang="en-US" dirty="0"/>
              <a:t> y </a:t>
            </a:r>
            <a:r>
              <a:rPr lang="en-US" dirty="0" err="1"/>
              <a:t>responde</a:t>
            </a:r>
            <a:r>
              <a:rPr lang="en-US" dirty="0"/>
              <a:t> </a:t>
            </a:r>
            <a:r>
              <a:rPr lang="en-US" u="sng" dirty="0" err="1"/>
              <a:t>Ejercicio</a:t>
            </a:r>
            <a:r>
              <a:rPr lang="en-US" u="sng" dirty="0"/>
              <a:t> 1</a:t>
            </a:r>
            <a:r>
              <a:rPr lang="en-US" dirty="0"/>
              <a:t> p. 198</a:t>
            </a:r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2971800" y="757535"/>
            <a:ext cx="426720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err="1" smtClean="0">
                <a:solidFill>
                  <a:srgbClr val="0070C0"/>
                </a:solidFill>
                <a:latin typeface="Verdana" pitchFamily="34" charset="0"/>
              </a:rPr>
              <a:t>Calm</a:t>
            </a:r>
            <a:endParaRPr lang="es-ES_tradnl" altLang="en-US" sz="2400" b="1" dirty="0" smtClean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971800" y="1367135"/>
            <a:ext cx="426720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70C0"/>
                </a:solidFill>
                <a:latin typeface="Verdana" pitchFamily="34" charset="0"/>
              </a:rPr>
              <a:t>Tranquil</a:t>
            </a:r>
            <a:endParaRPr lang="es-ES_tradnl" altLang="en-US" sz="24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971800" y="1900535"/>
            <a:ext cx="426720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dirty="0" smtClean="0">
                <a:solidFill>
                  <a:srgbClr val="0070C0"/>
                </a:solidFill>
                <a:latin typeface="Verdana" pitchFamily="34" charset="0"/>
              </a:rPr>
              <a:t>Nervous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048000" y="2510135"/>
            <a:ext cx="426720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err="1" smtClean="0">
                <a:solidFill>
                  <a:srgbClr val="0070C0"/>
                </a:solidFill>
                <a:latin typeface="Verdana" pitchFamily="34" charset="0"/>
              </a:rPr>
              <a:t>Dynamic</a:t>
            </a:r>
            <a:endParaRPr lang="es-ES_tradnl" altLang="en-US" sz="24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33400" y="3048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99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11" t="376" r="17397" b="9056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7239000" y="3048000"/>
            <a:ext cx="19050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5791200" y="3742841"/>
            <a:ext cx="1371600" cy="1483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867400" y="4827722"/>
            <a:ext cx="16764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5867400" y="5181600"/>
            <a:ext cx="19050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8915400" y="2438400"/>
            <a:ext cx="228600" cy="6096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5486400" y="4879383"/>
            <a:ext cx="400050" cy="302217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6477000" y="5181600"/>
            <a:ext cx="342900" cy="38100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Box 6"/>
          <p:cNvSpPr txBox="1">
            <a:spLocks noChangeArrowheads="1"/>
          </p:cNvSpPr>
          <p:nvPr/>
        </p:nvSpPr>
        <p:spPr bwMode="auto">
          <a:xfrm>
            <a:off x="6819900" y="2266890"/>
            <a:ext cx="22479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B050"/>
                </a:solidFill>
                <a:latin typeface="Verdana" pitchFamily="34" charset="0"/>
              </a:rPr>
              <a:t>Well</a:t>
            </a:r>
            <a:r>
              <a:rPr lang="es-ES_tradnl" altLang="en-US" sz="2000" b="1" dirty="0" smtClean="0">
                <a:solidFill>
                  <a:srgbClr val="00B050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B050"/>
                </a:solidFill>
                <a:latin typeface="Verdana" pitchFamily="34" charset="0"/>
              </a:rPr>
              <a:t>behaved</a:t>
            </a:r>
            <a:endParaRPr lang="es-ES_tradnl" altLang="en-US" sz="20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32" name="Text Box 6"/>
          <p:cNvSpPr txBox="1">
            <a:spLocks noChangeArrowheads="1"/>
          </p:cNvSpPr>
          <p:nvPr/>
        </p:nvSpPr>
        <p:spPr bwMode="auto">
          <a:xfrm>
            <a:off x="7162800" y="3409890"/>
            <a:ext cx="1905000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FF0000"/>
                </a:solidFill>
                <a:latin typeface="Verdana" pitchFamily="34" charset="0"/>
              </a:rPr>
              <a:t>Conduct</a:t>
            </a:r>
            <a:r>
              <a:rPr lang="es-ES_tradnl" altLang="en-US" sz="2000" b="1" dirty="0" smtClean="0">
                <a:solidFill>
                  <a:srgbClr val="FF0000"/>
                </a:solidFill>
                <a:latin typeface="Verdana" pitchFamily="34" charset="0"/>
              </a:rPr>
              <a:t>/ </a:t>
            </a:r>
            <a:r>
              <a:rPr lang="es-ES_tradnl" altLang="en-US" sz="2000" b="1" dirty="0" err="1" smtClean="0">
                <a:solidFill>
                  <a:srgbClr val="FF0000"/>
                </a:solidFill>
                <a:latin typeface="Verdana" pitchFamily="34" charset="0"/>
              </a:rPr>
              <a:t>behavior</a:t>
            </a:r>
            <a:endParaRPr lang="es-ES_tradnl" altLang="en-US" sz="20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33" name="Text Box 6"/>
          <p:cNvSpPr txBox="1">
            <a:spLocks noChangeArrowheads="1"/>
          </p:cNvSpPr>
          <p:nvPr/>
        </p:nvSpPr>
        <p:spPr bwMode="auto">
          <a:xfrm>
            <a:off x="3781425" y="5191095"/>
            <a:ext cx="19050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70C0"/>
                </a:solidFill>
                <a:latin typeface="Verdana" pitchFamily="34" charset="0"/>
              </a:rPr>
              <a:t>misbehaved</a:t>
            </a:r>
            <a:endParaRPr lang="es-ES_tradnl" altLang="en-US" sz="20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34" name="Text Box 6"/>
          <p:cNvSpPr txBox="1">
            <a:spLocks noChangeArrowheads="1"/>
          </p:cNvSpPr>
          <p:nvPr/>
        </p:nvSpPr>
        <p:spPr bwMode="auto">
          <a:xfrm>
            <a:off x="5791200" y="5562600"/>
            <a:ext cx="24003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>
                <a:solidFill>
                  <a:srgbClr val="7030A0"/>
                </a:solidFill>
                <a:latin typeface="Verdana" pitchFamily="34" charset="0"/>
              </a:rPr>
              <a:t>b</a:t>
            </a:r>
            <a:r>
              <a:rPr lang="es-ES_tradnl" altLang="en-US" sz="2000" b="1" dirty="0" err="1" smtClean="0">
                <a:solidFill>
                  <a:srgbClr val="7030A0"/>
                </a:solidFill>
                <a:latin typeface="Verdana" pitchFamily="34" charset="0"/>
              </a:rPr>
              <a:t>ad</a:t>
            </a:r>
            <a:r>
              <a:rPr lang="es-ES_tradnl" altLang="en-US" sz="2000" b="1" dirty="0" smtClean="0">
                <a:solidFill>
                  <a:srgbClr val="7030A0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7030A0"/>
                </a:solidFill>
                <a:latin typeface="Verdana" pitchFamily="34" charset="0"/>
              </a:rPr>
              <a:t>manners</a:t>
            </a:r>
            <a:endParaRPr lang="es-ES_tradnl" altLang="en-US" sz="2000" b="1" dirty="0">
              <a:solidFill>
                <a:srgbClr val="7030A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904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73" r="19987" b="14039"/>
          <a:stretch/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4267200" y="3352800"/>
            <a:ext cx="22860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495800" y="3733800"/>
            <a:ext cx="1290842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267200" y="4038600"/>
            <a:ext cx="16764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019800" y="4038600"/>
            <a:ext cx="381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352800" y="4419600"/>
            <a:ext cx="9144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172200" y="2952690"/>
            <a:ext cx="25146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B050"/>
                </a:solidFill>
                <a:latin typeface="Verdana" pitchFamily="34" charset="0"/>
              </a:rPr>
              <a:t>Lacks</a:t>
            </a:r>
            <a:r>
              <a:rPr lang="es-ES_tradnl" altLang="en-US" sz="2000" b="1" dirty="0" smtClean="0">
                <a:solidFill>
                  <a:srgbClr val="00B050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B050"/>
                </a:solidFill>
                <a:latin typeface="Verdana" pitchFamily="34" charset="0"/>
              </a:rPr>
              <a:t>patience</a:t>
            </a:r>
            <a:endParaRPr lang="es-ES_tradnl" altLang="en-US" sz="20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5715000" y="3409890"/>
            <a:ext cx="17145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70C0"/>
                </a:solidFill>
                <a:latin typeface="Verdana" pitchFamily="34" charset="0"/>
              </a:rPr>
              <a:t>impatient</a:t>
            </a:r>
            <a:endParaRPr lang="es-ES_tradnl" altLang="en-US" sz="20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5862842" y="4038600"/>
            <a:ext cx="309358" cy="53340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5867400" y="4572000"/>
            <a:ext cx="17145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7030A0"/>
                </a:solidFill>
                <a:latin typeface="Verdana" pitchFamily="34" charset="0"/>
              </a:rPr>
              <a:t>behavior</a:t>
            </a:r>
            <a:endParaRPr lang="es-ES_tradnl" altLang="en-US" sz="2000" b="1" dirty="0">
              <a:solidFill>
                <a:srgbClr val="7030A0"/>
              </a:solidFill>
              <a:latin typeface="Verdana" pitchFamily="34" charset="0"/>
            </a:endParaRPr>
          </a:p>
        </p:txBody>
      </p:sp>
      <p:sp>
        <p:nvSpPr>
          <p:cNvPr id="32" name="Text Box 6"/>
          <p:cNvSpPr txBox="1">
            <a:spLocks noChangeArrowheads="1"/>
          </p:cNvSpPr>
          <p:nvPr/>
        </p:nvSpPr>
        <p:spPr bwMode="auto">
          <a:xfrm>
            <a:off x="2886231" y="4495800"/>
            <a:ext cx="1838169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>
                <a:solidFill>
                  <a:schemeClr val="accent6"/>
                </a:solidFill>
                <a:latin typeface="Verdana" pitchFamily="34" charset="0"/>
              </a:rPr>
              <a:t>b</a:t>
            </a:r>
            <a:r>
              <a:rPr lang="es-ES_tradnl" altLang="en-US" sz="2000" b="1" dirty="0" err="1" smtClean="0">
                <a:solidFill>
                  <a:schemeClr val="accent6"/>
                </a:solidFill>
                <a:latin typeface="Verdana" pitchFamily="34" charset="0"/>
              </a:rPr>
              <a:t>others</a:t>
            </a:r>
            <a:r>
              <a:rPr lang="es-ES_tradnl" altLang="en-US" sz="2000" b="1" dirty="0" smtClean="0">
                <a:solidFill>
                  <a:schemeClr val="accent6"/>
                </a:solidFill>
                <a:latin typeface="Verdana" pitchFamily="34" charset="0"/>
              </a:rPr>
              <a:t> me</a:t>
            </a:r>
            <a:endParaRPr lang="es-ES_tradnl" altLang="en-US" sz="2000" b="1" dirty="0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2819400" y="5010090"/>
            <a:ext cx="1838169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</a:rPr>
              <a:t>Me enfada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</a:rPr>
              <a:t>Me enoja</a:t>
            </a:r>
            <a:endParaRPr lang="es-ES_tradnl" altLang="en-US" sz="2000" b="1" dirty="0">
              <a:solidFill>
                <a:schemeClr val="accent2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4562631" y="5213520"/>
            <a:ext cx="1838169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>
                <a:latin typeface="Verdana" pitchFamily="34" charset="0"/>
              </a:rPr>
              <a:t>b</a:t>
            </a:r>
            <a:r>
              <a:rPr lang="es-ES_tradnl" altLang="en-US" sz="2000" b="1" dirty="0" err="1" smtClean="0">
                <a:latin typeface="Verdana" pitchFamily="34" charset="0"/>
              </a:rPr>
              <a:t>others</a:t>
            </a:r>
            <a:r>
              <a:rPr lang="es-ES_tradnl" altLang="en-US" sz="2000" b="1" dirty="0" smtClean="0">
                <a:latin typeface="Verdana" pitchFamily="34" charset="0"/>
              </a:rPr>
              <a:t> me</a:t>
            </a:r>
            <a:endParaRPr lang="es-ES_tradnl" altLang="en-US" sz="2000" b="1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95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5921</TotalTime>
  <Words>239</Words>
  <Application>Microsoft Office PowerPoint</Application>
  <PresentationFormat>On-screen Show (4:3)</PresentationFormat>
  <Paragraphs>85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Mas vocabulario</vt:lpstr>
      <vt:lpstr>PowerPoint Presentation</vt:lpstr>
      <vt:lpstr>PowerPoint Presentation</vt:lpstr>
      <vt:lpstr>El prefijo “auto-”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41</cp:revision>
  <dcterms:created xsi:type="dcterms:W3CDTF">2015-02-23T21:19:49Z</dcterms:created>
  <dcterms:modified xsi:type="dcterms:W3CDTF">2018-05-11T20:09:50Z</dcterms:modified>
</cp:coreProperties>
</file>